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64" r:id="rId5"/>
  </p:sldMasterIdLst>
  <p:notesMasterIdLst>
    <p:notesMasterId r:id="rId19"/>
  </p:notesMasterIdLst>
  <p:handoutMasterIdLst>
    <p:handoutMasterId r:id="rId20"/>
  </p:handoutMasterIdLst>
  <p:sldIdLst>
    <p:sldId id="293" r:id="rId6"/>
    <p:sldId id="295" r:id="rId7"/>
    <p:sldId id="256" r:id="rId8"/>
    <p:sldId id="290" r:id="rId9"/>
    <p:sldId id="291" r:id="rId10"/>
    <p:sldId id="276" r:id="rId11"/>
    <p:sldId id="289" r:id="rId12"/>
    <p:sldId id="296" r:id="rId13"/>
    <p:sldId id="286" r:id="rId14"/>
    <p:sldId id="292" r:id="rId15"/>
    <p:sldId id="281" r:id="rId16"/>
    <p:sldId id="287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93"/>
            <p14:sldId id="295"/>
            <p14:sldId id="256"/>
            <p14:sldId id="290"/>
            <p14:sldId id="291"/>
            <p14:sldId id="276"/>
            <p14:sldId id="289"/>
            <p14:sldId id="296"/>
            <p14:sldId id="286"/>
            <p14:sldId id="292"/>
            <p14:sldId id="281"/>
            <p14:sldId id="287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AB6"/>
    <a:srgbClr val="FA6F06"/>
    <a:srgbClr val="DD462F"/>
    <a:srgbClr val="D24726"/>
    <a:srgbClr val="404040"/>
    <a:srgbClr val="FF9B45"/>
    <a:srgbClr val="F8CFB6"/>
    <a:srgbClr val="923922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241" autoAdjust="0"/>
  </p:normalViewPr>
  <p:slideViewPr>
    <p:cSldViewPr snapToGrid="0">
      <p:cViewPr>
        <p:scale>
          <a:sx n="66" d="100"/>
          <a:sy n="66" d="100"/>
        </p:scale>
        <p:origin x="1314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3" Type="http://schemas.openxmlformats.org/officeDocument/2006/relationships/customXml" Target="../customXml/item3.xml" /><Relationship Id="rId21" Type="http://schemas.openxmlformats.org/officeDocument/2006/relationships/commentAuthors" Target="commentAuthor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handoutMaster" Target="handoutMasters/handout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theme" Target="theme/theme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viewProps" Target="viewProps.xml" /><Relationship Id="rId10" Type="http://schemas.openxmlformats.org/officeDocument/2006/relationships/slide" Target="slides/slide5.xml" /><Relationship Id="rId19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62D74-62C4-46FF-B2D1-F49C074A4D4A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ED528CC-C692-4003-B40C-90A4FDB0A6B4}">
      <dgm:prSet phldrT="[Text]"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به دلیل شرایط ناشی از شیوع بیماری کرونا، مرحله پذیرش حضوری حذف می‌شود.</a:t>
          </a:r>
          <a:endParaRPr lang="en-US" sz="2000" dirty="0">
            <a:cs typeface="B Nazanin" panose="00000400000000000000" pitchFamily="2" charset="-78"/>
          </a:endParaRPr>
        </a:p>
      </dgm:t>
    </dgm:pt>
    <dgm:pt modelId="{8EC65BAF-8EDF-4683-A818-A71C188D8BAC}" type="parTrans" cxnId="{B9DBF33C-30E6-4D5C-B259-FD07DB80BECE}">
      <dgm:prSet/>
      <dgm:spPr/>
      <dgm:t>
        <a:bodyPr/>
        <a:lstStyle/>
        <a:p>
          <a:pPr algn="just" rtl="1"/>
          <a:endParaRPr lang="en-US" sz="2000"/>
        </a:p>
      </dgm:t>
    </dgm:pt>
    <dgm:pt modelId="{25D1F781-2345-41C0-8AA8-7D760FD2D1F4}" type="sibTrans" cxnId="{B9DBF33C-30E6-4D5C-B259-FD07DB80BECE}">
      <dgm:prSet/>
      <dgm:spPr/>
      <dgm:t>
        <a:bodyPr/>
        <a:lstStyle/>
        <a:p>
          <a:pPr algn="just" rtl="1"/>
          <a:endParaRPr lang="en-US" sz="2000"/>
        </a:p>
      </dgm:t>
    </dgm:pt>
    <dgm:pt modelId="{79AB36CD-6ACF-43C6-AE63-7DAD9DB9687E}">
      <dgm:prSet phldrT="[Text]"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تمام دانشجویانی که در مرحله پذیرش غیرحضوری مدارکشان را در سامانه گلستان بارگذاری کرده‌اند، به صورت انفرادی پذیرش خواهند شد.</a:t>
          </a:r>
        </a:p>
      </dgm:t>
    </dgm:pt>
    <dgm:pt modelId="{95C986EE-2681-45AF-9A03-0300FA59234F}" type="parTrans" cxnId="{20F3AA6A-EFB5-46AA-8BF7-3E26F520193D}">
      <dgm:prSet/>
      <dgm:spPr/>
      <dgm:t>
        <a:bodyPr/>
        <a:lstStyle/>
        <a:p>
          <a:pPr algn="just" rtl="1"/>
          <a:endParaRPr lang="en-US" sz="2000"/>
        </a:p>
      </dgm:t>
    </dgm:pt>
    <dgm:pt modelId="{A3E82333-C2E2-4FBF-ADE0-C74AC733F710}" type="sibTrans" cxnId="{20F3AA6A-EFB5-46AA-8BF7-3E26F520193D}">
      <dgm:prSet/>
      <dgm:spPr/>
      <dgm:t>
        <a:bodyPr/>
        <a:lstStyle/>
        <a:p>
          <a:pPr algn="just" rtl="1"/>
          <a:endParaRPr lang="en-US" sz="2000"/>
        </a:p>
      </dgm:t>
    </dgm:pt>
    <dgm:pt modelId="{A991DE87-E5A2-4E3D-AAB6-1FD0B1B20BA5}">
      <dgm:prSet phldrT="[Text]"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کارشناسان آموزشی قادرند تا قبل از پذیرش نهایی دانشجو، از طریق گزارش 729 تکمیل پذیرش غیرحضوری را مشاهده و انتخاب واحد گروهی را در سامانه انجام دهند.</a:t>
          </a:r>
        </a:p>
      </dgm:t>
    </dgm:pt>
    <dgm:pt modelId="{04E5BFF0-938C-467D-B7C7-F9B43EE15B87}" type="parTrans" cxnId="{4C509944-43DC-4B88-98F8-B4E509DE9B2F}">
      <dgm:prSet/>
      <dgm:spPr/>
      <dgm:t>
        <a:bodyPr/>
        <a:lstStyle/>
        <a:p>
          <a:pPr algn="just"/>
          <a:endParaRPr lang="en-US"/>
        </a:p>
      </dgm:t>
    </dgm:pt>
    <dgm:pt modelId="{2DD387C8-5B7F-4BA5-A7AD-9EAA30DBD547}" type="sibTrans" cxnId="{4C509944-43DC-4B88-98F8-B4E509DE9B2F}">
      <dgm:prSet/>
      <dgm:spPr/>
      <dgm:t>
        <a:bodyPr/>
        <a:lstStyle/>
        <a:p>
          <a:pPr algn="just"/>
          <a:endParaRPr lang="en-US"/>
        </a:p>
      </dgm:t>
    </dgm:pt>
    <dgm:pt modelId="{BE8696F2-C95A-482D-8D26-8100E322598C}">
      <dgm:prSet phldrT="[Text]"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فرایند پذیرش نهایی دانشجویان در سامانه گلستان و نحوه دریافت اصل مدارک متعاقبا اطلاع رسانی خواهد شد.</a:t>
          </a:r>
        </a:p>
      </dgm:t>
    </dgm:pt>
    <dgm:pt modelId="{F99BC3C3-3785-45A0-A4D3-D29CBC94B4E5}" type="parTrans" cxnId="{DAE302E4-6938-421B-B93F-F03F451C12A7}">
      <dgm:prSet/>
      <dgm:spPr/>
      <dgm:t>
        <a:bodyPr/>
        <a:lstStyle/>
        <a:p>
          <a:pPr algn="just"/>
          <a:endParaRPr lang="en-US"/>
        </a:p>
      </dgm:t>
    </dgm:pt>
    <dgm:pt modelId="{54484434-182C-47CB-93E7-4240F8EB5396}" type="sibTrans" cxnId="{DAE302E4-6938-421B-B93F-F03F451C12A7}">
      <dgm:prSet/>
      <dgm:spPr/>
      <dgm:t>
        <a:bodyPr/>
        <a:lstStyle/>
        <a:p>
          <a:pPr algn="just"/>
          <a:endParaRPr lang="en-US"/>
        </a:p>
      </dgm:t>
    </dgm:pt>
    <dgm:pt modelId="{9E32B6DD-ABD0-4A0C-9DB1-F35ADDBE0258}" type="pres">
      <dgm:prSet presAssocID="{2F162D74-62C4-46FF-B2D1-F49C074A4D4A}" presName="linear" presStyleCnt="0">
        <dgm:presLayoutVars>
          <dgm:dir/>
          <dgm:animLvl val="lvl"/>
          <dgm:resizeHandles val="exact"/>
        </dgm:presLayoutVars>
      </dgm:prSet>
      <dgm:spPr/>
    </dgm:pt>
    <dgm:pt modelId="{DDA1B0B6-2197-4C62-AB8A-B9C1068CE5D2}" type="pres">
      <dgm:prSet presAssocID="{CED528CC-C692-4003-B40C-90A4FDB0A6B4}" presName="parentLin" presStyleCnt="0"/>
      <dgm:spPr/>
    </dgm:pt>
    <dgm:pt modelId="{775C6F52-09EA-490C-8292-EFB5F1F30507}" type="pres">
      <dgm:prSet presAssocID="{CED528CC-C692-4003-B40C-90A4FDB0A6B4}" presName="parentLeftMargin" presStyleLbl="node1" presStyleIdx="0" presStyleCnt="4"/>
      <dgm:spPr/>
    </dgm:pt>
    <dgm:pt modelId="{A7A5BA06-7CF6-4E3A-AD1C-A65F50020993}" type="pres">
      <dgm:prSet presAssocID="{CED528CC-C692-4003-B40C-90A4FDB0A6B4}" presName="parentText" presStyleLbl="node1" presStyleIdx="0" presStyleCnt="4" custScaleX="150037">
        <dgm:presLayoutVars>
          <dgm:chMax val="0"/>
          <dgm:bulletEnabled val="1"/>
        </dgm:presLayoutVars>
      </dgm:prSet>
      <dgm:spPr/>
    </dgm:pt>
    <dgm:pt modelId="{868EB0B7-1467-4646-BC4B-E118C431B376}" type="pres">
      <dgm:prSet presAssocID="{CED528CC-C692-4003-B40C-90A4FDB0A6B4}" presName="negativeSpace" presStyleCnt="0"/>
      <dgm:spPr/>
    </dgm:pt>
    <dgm:pt modelId="{955EAE72-4354-4501-B1AE-B7542AF5FF60}" type="pres">
      <dgm:prSet presAssocID="{CED528CC-C692-4003-B40C-90A4FDB0A6B4}" presName="childText" presStyleLbl="conFgAcc1" presStyleIdx="0" presStyleCnt="4">
        <dgm:presLayoutVars>
          <dgm:bulletEnabled val="1"/>
        </dgm:presLayoutVars>
      </dgm:prSet>
      <dgm:spPr/>
    </dgm:pt>
    <dgm:pt modelId="{9F0A9632-9FFC-4CC7-89F3-036CF5124131}" type="pres">
      <dgm:prSet presAssocID="{25D1F781-2345-41C0-8AA8-7D760FD2D1F4}" presName="spaceBetweenRectangles" presStyleCnt="0"/>
      <dgm:spPr/>
    </dgm:pt>
    <dgm:pt modelId="{35E4472E-A381-4C0C-AB54-1942F1DA6BD5}" type="pres">
      <dgm:prSet presAssocID="{79AB36CD-6ACF-43C6-AE63-7DAD9DB9687E}" presName="parentLin" presStyleCnt="0"/>
      <dgm:spPr/>
    </dgm:pt>
    <dgm:pt modelId="{87D3D8A8-82D4-4649-8FF1-1F8942F54907}" type="pres">
      <dgm:prSet presAssocID="{79AB36CD-6ACF-43C6-AE63-7DAD9DB9687E}" presName="parentLeftMargin" presStyleLbl="node1" presStyleIdx="0" presStyleCnt="4"/>
      <dgm:spPr/>
    </dgm:pt>
    <dgm:pt modelId="{E4EAA966-C35D-422C-922A-C8269D6B7FDE}" type="pres">
      <dgm:prSet presAssocID="{79AB36CD-6ACF-43C6-AE63-7DAD9DB9687E}" presName="parentText" presStyleLbl="node1" presStyleIdx="1" presStyleCnt="4" custScaleX="150037" custScaleY="165537">
        <dgm:presLayoutVars>
          <dgm:chMax val="0"/>
          <dgm:bulletEnabled val="1"/>
        </dgm:presLayoutVars>
      </dgm:prSet>
      <dgm:spPr/>
    </dgm:pt>
    <dgm:pt modelId="{0DF4C3D0-C5F0-458F-9692-A2EF1D2C4705}" type="pres">
      <dgm:prSet presAssocID="{79AB36CD-6ACF-43C6-AE63-7DAD9DB9687E}" presName="negativeSpace" presStyleCnt="0"/>
      <dgm:spPr/>
    </dgm:pt>
    <dgm:pt modelId="{787A8DFF-C7CB-4F12-953C-7D5ACBCADB98}" type="pres">
      <dgm:prSet presAssocID="{79AB36CD-6ACF-43C6-AE63-7DAD9DB9687E}" presName="childText" presStyleLbl="conFgAcc1" presStyleIdx="1" presStyleCnt="4">
        <dgm:presLayoutVars>
          <dgm:bulletEnabled val="1"/>
        </dgm:presLayoutVars>
      </dgm:prSet>
      <dgm:spPr/>
    </dgm:pt>
    <dgm:pt modelId="{A5E8EDB1-882B-4937-A00F-D6B723C33C0E}" type="pres">
      <dgm:prSet presAssocID="{A3E82333-C2E2-4FBF-ADE0-C74AC733F710}" presName="spaceBetweenRectangles" presStyleCnt="0"/>
      <dgm:spPr/>
    </dgm:pt>
    <dgm:pt modelId="{CB94B592-6966-43E5-B0EB-7FF96016FD7A}" type="pres">
      <dgm:prSet presAssocID="{A991DE87-E5A2-4E3D-AAB6-1FD0B1B20BA5}" presName="parentLin" presStyleCnt="0"/>
      <dgm:spPr/>
    </dgm:pt>
    <dgm:pt modelId="{3097B9F2-119D-4C4F-AEFE-BB016366CAF1}" type="pres">
      <dgm:prSet presAssocID="{A991DE87-E5A2-4E3D-AAB6-1FD0B1B20BA5}" presName="parentLeftMargin" presStyleLbl="node1" presStyleIdx="1" presStyleCnt="4"/>
      <dgm:spPr/>
    </dgm:pt>
    <dgm:pt modelId="{2CA698AA-9EED-4A8D-9952-E96080D40757}" type="pres">
      <dgm:prSet presAssocID="{A991DE87-E5A2-4E3D-AAB6-1FD0B1B20BA5}" presName="parentText" presStyleLbl="node1" presStyleIdx="2" presStyleCnt="4" custScaleX="150037" custScaleY="145131">
        <dgm:presLayoutVars>
          <dgm:chMax val="0"/>
          <dgm:bulletEnabled val="1"/>
        </dgm:presLayoutVars>
      </dgm:prSet>
      <dgm:spPr/>
    </dgm:pt>
    <dgm:pt modelId="{296F2E58-9434-4E22-B6B8-33D4338D9646}" type="pres">
      <dgm:prSet presAssocID="{A991DE87-E5A2-4E3D-AAB6-1FD0B1B20BA5}" presName="negativeSpace" presStyleCnt="0"/>
      <dgm:spPr/>
    </dgm:pt>
    <dgm:pt modelId="{8AC96011-FF4B-4437-AB20-8FC636F0911C}" type="pres">
      <dgm:prSet presAssocID="{A991DE87-E5A2-4E3D-AAB6-1FD0B1B20BA5}" presName="childText" presStyleLbl="conFgAcc1" presStyleIdx="2" presStyleCnt="4">
        <dgm:presLayoutVars>
          <dgm:bulletEnabled val="1"/>
        </dgm:presLayoutVars>
      </dgm:prSet>
      <dgm:spPr/>
    </dgm:pt>
    <dgm:pt modelId="{72ECDD0E-A9EC-4342-B034-730C3252CBD8}" type="pres">
      <dgm:prSet presAssocID="{2DD387C8-5B7F-4BA5-A7AD-9EAA30DBD547}" presName="spaceBetweenRectangles" presStyleCnt="0"/>
      <dgm:spPr/>
    </dgm:pt>
    <dgm:pt modelId="{54541C6E-9909-4D78-9B3A-CB0749D8BEDA}" type="pres">
      <dgm:prSet presAssocID="{BE8696F2-C95A-482D-8D26-8100E322598C}" presName="parentLin" presStyleCnt="0"/>
      <dgm:spPr/>
    </dgm:pt>
    <dgm:pt modelId="{4BCC3934-0B08-41E9-9FF6-7A35591D06BA}" type="pres">
      <dgm:prSet presAssocID="{BE8696F2-C95A-482D-8D26-8100E322598C}" presName="parentLeftMargin" presStyleLbl="node1" presStyleIdx="2" presStyleCnt="4" custScaleX="150037" custScaleY="190543"/>
      <dgm:spPr/>
    </dgm:pt>
    <dgm:pt modelId="{98E34C30-E2D0-4E3F-9FB8-A93497CA1C79}" type="pres">
      <dgm:prSet presAssocID="{BE8696F2-C95A-482D-8D26-8100E322598C}" presName="parentText" presStyleLbl="node1" presStyleIdx="3" presStyleCnt="4" custScaleX="190074" custScaleY="173654">
        <dgm:presLayoutVars>
          <dgm:chMax val="0"/>
          <dgm:bulletEnabled val="1"/>
        </dgm:presLayoutVars>
      </dgm:prSet>
      <dgm:spPr/>
    </dgm:pt>
    <dgm:pt modelId="{D5AD85EC-8AF0-4FDD-957A-38A30F738492}" type="pres">
      <dgm:prSet presAssocID="{BE8696F2-C95A-482D-8D26-8100E322598C}" presName="negativeSpace" presStyleCnt="0"/>
      <dgm:spPr/>
    </dgm:pt>
    <dgm:pt modelId="{E7E3F2DF-4033-4016-A2CA-48F145B6E68A}" type="pres">
      <dgm:prSet presAssocID="{BE8696F2-C95A-482D-8D26-8100E322598C}" presName="childText" presStyleLbl="conFgAcc1" presStyleIdx="3" presStyleCnt="4" custLinFactNeighborX="-272" custLinFactNeighborY="-5736">
        <dgm:presLayoutVars>
          <dgm:bulletEnabled val="1"/>
        </dgm:presLayoutVars>
      </dgm:prSet>
      <dgm:spPr/>
    </dgm:pt>
  </dgm:ptLst>
  <dgm:cxnLst>
    <dgm:cxn modelId="{1771B414-2014-445B-8D92-B636C159C2C9}" type="presOf" srcId="{2F162D74-62C4-46FF-B2D1-F49C074A4D4A}" destId="{9E32B6DD-ABD0-4A0C-9DB1-F35ADDBE0258}" srcOrd="0" destOrd="0" presId="urn:microsoft.com/office/officeart/2005/8/layout/list1"/>
    <dgm:cxn modelId="{D7A1F322-6F3F-48A5-AEAD-15B5F160E2F6}" type="presOf" srcId="{BE8696F2-C95A-482D-8D26-8100E322598C}" destId="{98E34C30-E2D0-4E3F-9FB8-A93497CA1C79}" srcOrd="1" destOrd="0" presId="urn:microsoft.com/office/officeart/2005/8/layout/list1"/>
    <dgm:cxn modelId="{B9DBF33C-30E6-4D5C-B259-FD07DB80BECE}" srcId="{2F162D74-62C4-46FF-B2D1-F49C074A4D4A}" destId="{CED528CC-C692-4003-B40C-90A4FDB0A6B4}" srcOrd="0" destOrd="0" parTransId="{8EC65BAF-8EDF-4683-A818-A71C188D8BAC}" sibTransId="{25D1F781-2345-41C0-8AA8-7D760FD2D1F4}"/>
    <dgm:cxn modelId="{4C509944-43DC-4B88-98F8-B4E509DE9B2F}" srcId="{2F162D74-62C4-46FF-B2D1-F49C074A4D4A}" destId="{A991DE87-E5A2-4E3D-AAB6-1FD0B1B20BA5}" srcOrd="2" destOrd="0" parTransId="{04E5BFF0-938C-467D-B7C7-F9B43EE15B87}" sibTransId="{2DD387C8-5B7F-4BA5-A7AD-9EAA30DBD547}"/>
    <dgm:cxn modelId="{20F3AA6A-EFB5-46AA-8BF7-3E26F520193D}" srcId="{2F162D74-62C4-46FF-B2D1-F49C074A4D4A}" destId="{79AB36CD-6ACF-43C6-AE63-7DAD9DB9687E}" srcOrd="1" destOrd="0" parTransId="{95C986EE-2681-45AF-9A03-0300FA59234F}" sibTransId="{A3E82333-C2E2-4FBF-ADE0-C74AC733F710}"/>
    <dgm:cxn modelId="{E85CD96A-FE72-4AD7-AADA-FE568E61CFDD}" type="presOf" srcId="{79AB36CD-6ACF-43C6-AE63-7DAD9DB9687E}" destId="{87D3D8A8-82D4-4649-8FF1-1F8942F54907}" srcOrd="0" destOrd="0" presId="urn:microsoft.com/office/officeart/2005/8/layout/list1"/>
    <dgm:cxn modelId="{84B87185-2BBD-40AB-96D3-0C463666E4E6}" type="presOf" srcId="{79AB36CD-6ACF-43C6-AE63-7DAD9DB9687E}" destId="{E4EAA966-C35D-422C-922A-C8269D6B7FDE}" srcOrd="1" destOrd="0" presId="urn:microsoft.com/office/officeart/2005/8/layout/list1"/>
    <dgm:cxn modelId="{7D8BF288-82C2-48EA-A56A-9E04C7326644}" type="presOf" srcId="{CED528CC-C692-4003-B40C-90A4FDB0A6B4}" destId="{A7A5BA06-7CF6-4E3A-AD1C-A65F50020993}" srcOrd="1" destOrd="0" presId="urn:microsoft.com/office/officeart/2005/8/layout/list1"/>
    <dgm:cxn modelId="{42274C8A-596A-4196-A880-AD9394EFC469}" type="presOf" srcId="{A991DE87-E5A2-4E3D-AAB6-1FD0B1B20BA5}" destId="{3097B9F2-119D-4C4F-AEFE-BB016366CAF1}" srcOrd="0" destOrd="0" presId="urn:microsoft.com/office/officeart/2005/8/layout/list1"/>
    <dgm:cxn modelId="{E20C6392-925D-4D5D-AAA4-5F8D13B0CF78}" type="presOf" srcId="{CED528CC-C692-4003-B40C-90A4FDB0A6B4}" destId="{775C6F52-09EA-490C-8292-EFB5F1F30507}" srcOrd="0" destOrd="0" presId="urn:microsoft.com/office/officeart/2005/8/layout/list1"/>
    <dgm:cxn modelId="{DAE302E4-6938-421B-B93F-F03F451C12A7}" srcId="{2F162D74-62C4-46FF-B2D1-F49C074A4D4A}" destId="{BE8696F2-C95A-482D-8D26-8100E322598C}" srcOrd="3" destOrd="0" parTransId="{F99BC3C3-3785-45A0-A4D3-D29CBC94B4E5}" sibTransId="{54484434-182C-47CB-93E7-4240F8EB5396}"/>
    <dgm:cxn modelId="{A56495EF-8B31-488B-88A4-35FFDEE90049}" type="presOf" srcId="{A991DE87-E5A2-4E3D-AAB6-1FD0B1B20BA5}" destId="{2CA698AA-9EED-4A8D-9952-E96080D40757}" srcOrd="1" destOrd="0" presId="urn:microsoft.com/office/officeart/2005/8/layout/list1"/>
    <dgm:cxn modelId="{F93FD8FE-CA6B-4CDE-B9F0-3FDF0E4CD4E0}" type="presOf" srcId="{BE8696F2-C95A-482D-8D26-8100E322598C}" destId="{4BCC3934-0B08-41E9-9FF6-7A35591D06BA}" srcOrd="0" destOrd="0" presId="urn:microsoft.com/office/officeart/2005/8/layout/list1"/>
    <dgm:cxn modelId="{07619DB5-53E5-4753-B302-ECBF0323D41C}" type="presParOf" srcId="{9E32B6DD-ABD0-4A0C-9DB1-F35ADDBE0258}" destId="{DDA1B0B6-2197-4C62-AB8A-B9C1068CE5D2}" srcOrd="0" destOrd="0" presId="urn:microsoft.com/office/officeart/2005/8/layout/list1"/>
    <dgm:cxn modelId="{A0768DDD-0DCD-4BB0-A2D5-1C376E267790}" type="presParOf" srcId="{DDA1B0B6-2197-4C62-AB8A-B9C1068CE5D2}" destId="{775C6F52-09EA-490C-8292-EFB5F1F30507}" srcOrd="0" destOrd="0" presId="urn:microsoft.com/office/officeart/2005/8/layout/list1"/>
    <dgm:cxn modelId="{16CA80CB-42CB-4BF3-94F3-C1430C1CEEEE}" type="presParOf" srcId="{DDA1B0B6-2197-4C62-AB8A-B9C1068CE5D2}" destId="{A7A5BA06-7CF6-4E3A-AD1C-A65F50020993}" srcOrd="1" destOrd="0" presId="urn:microsoft.com/office/officeart/2005/8/layout/list1"/>
    <dgm:cxn modelId="{38AE2F0B-7D60-4816-9727-09067F86F086}" type="presParOf" srcId="{9E32B6DD-ABD0-4A0C-9DB1-F35ADDBE0258}" destId="{868EB0B7-1467-4646-BC4B-E118C431B376}" srcOrd="1" destOrd="0" presId="urn:microsoft.com/office/officeart/2005/8/layout/list1"/>
    <dgm:cxn modelId="{3F990B76-BB52-4320-BA04-DC61DBF10F63}" type="presParOf" srcId="{9E32B6DD-ABD0-4A0C-9DB1-F35ADDBE0258}" destId="{955EAE72-4354-4501-B1AE-B7542AF5FF60}" srcOrd="2" destOrd="0" presId="urn:microsoft.com/office/officeart/2005/8/layout/list1"/>
    <dgm:cxn modelId="{0EEA23F0-193F-4A07-B159-C7F8A25B6695}" type="presParOf" srcId="{9E32B6DD-ABD0-4A0C-9DB1-F35ADDBE0258}" destId="{9F0A9632-9FFC-4CC7-89F3-036CF5124131}" srcOrd="3" destOrd="0" presId="urn:microsoft.com/office/officeart/2005/8/layout/list1"/>
    <dgm:cxn modelId="{DAF9B62B-C3D0-4D57-92D2-B6CD7D1F4123}" type="presParOf" srcId="{9E32B6DD-ABD0-4A0C-9DB1-F35ADDBE0258}" destId="{35E4472E-A381-4C0C-AB54-1942F1DA6BD5}" srcOrd="4" destOrd="0" presId="urn:microsoft.com/office/officeart/2005/8/layout/list1"/>
    <dgm:cxn modelId="{A2E6AF3B-EA9E-4836-9923-123B093D23FB}" type="presParOf" srcId="{35E4472E-A381-4C0C-AB54-1942F1DA6BD5}" destId="{87D3D8A8-82D4-4649-8FF1-1F8942F54907}" srcOrd="0" destOrd="0" presId="urn:microsoft.com/office/officeart/2005/8/layout/list1"/>
    <dgm:cxn modelId="{AC4440BC-9DBC-4D35-AB2E-D102F9A379D1}" type="presParOf" srcId="{35E4472E-A381-4C0C-AB54-1942F1DA6BD5}" destId="{E4EAA966-C35D-422C-922A-C8269D6B7FDE}" srcOrd="1" destOrd="0" presId="urn:microsoft.com/office/officeart/2005/8/layout/list1"/>
    <dgm:cxn modelId="{DBF44BFD-87FA-4446-AFB0-09F63A98DC79}" type="presParOf" srcId="{9E32B6DD-ABD0-4A0C-9DB1-F35ADDBE0258}" destId="{0DF4C3D0-C5F0-458F-9692-A2EF1D2C4705}" srcOrd="5" destOrd="0" presId="urn:microsoft.com/office/officeart/2005/8/layout/list1"/>
    <dgm:cxn modelId="{EC0E6B33-F9B1-4F43-89E2-25BD7D8EC0B2}" type="presParOf" srcId="{9E32B6DD-ABD0-4A0C-9DB1-F35ADDBE0258}" destId="{787A8DFF-C7CB-4F12-953C-7D5ACBCADB98}" srcOrd="6" destOrd="0" presId="urn:microsoft.com/office/officeart/2005/8/layout/list1"/>
    <dgm:cxn modelId="{4DF13F1C-6A99-4877-B781-D5ABFEE9245A}" type="presParOf" srcId="{9E32B6DD-ABD0-4A0C-9DB1-F35ADDBE0258}" destId="{A5E8EDB1-882B-4937-A00F-D6B723C33C0E}" srcOrd="7" destOrd="0" presId="urn:microsoft.com/office/officeart/2005/8/layout/list1"/>
    <dgm:cxn modelId="{73C11F85-D948-408D-B45A-2EB78E806381}" type="presParOf" srcId="{9E32B6DD-ABD0-4A0C-9DB1-F35ADDBE0258}" destId="{CB94B592-6966-43E5-B0EB-7FF96016FD7A}" srcOrd="8" destOrd="0" presId="urn:microsoft.com/office/officeart/2005/8/layout/list1"/>
    <dgm:cxn modelId="{3C460940-B9B4-4932-8F01-DBEA1DAE653C}" type="presParOf" srcId="{CB94B592-6966-43E5-B0EB-7FF96016FD7A}" destId="{3097B9F2-119D-4C4F-AEFE-BB016366CAF1}" srcOrd="0" destOrd="0" presId="urn:microsoft.com/office/officeart/2005/8/layout/list1"/>
    <dgm:cxn modelId="{F656BC22-3168-4FFF-A875-4A603D3258C0}" type="presParOf" srcId="{CB94B592-6966-43E5-B0EB-7FF96016FD7A}" destId="{2CA698AA-9EED-4A8D-9952-E96080D40757}" srcOrd="1" destOrd="0" presId="urn:microsoft.com/office/officeart/2005/8/layout/list1"/>
    <dgm:cxn modelId="{6C7E0556-A13B-4B68-9984-9D1BC0DD70BD}" type="presParOf" srcId="{9E32B6DD-ABD0-4A0C-9DB1-F35ADDBE0258}" destId="{296F2E58-9434-4E22-B6B8-33D4338D9646}" srcOrd="9" destOrd="0" presId="urn:microsoft.com/office/officeart/2005/8/layout/list1"/>
    <dgm:cxn modelId="{6186A917-1BBE-40F4-AB25-3E990350084C}" type="presParOf" srcId="{9E32B6DD-ABD0-4A0C-9DB1-F35ADDBE0258}" destId="{8AC96011-FF4B-4437-AB20-8FC636F0911C}" srcOrd="10" destOrd="0" presId="urn:microsoft.com/office/officeart/2005/8/layout/list1"/>
    <dgm:cxn modelId="{AE6ABBE1-8603-4CE0-AC17-B8376E702670}" type="presParOf" srcId="{9E32B6DD-ABD0-4A0C-9DB1-F35ADDBE0258}" destId="{72ECDD0E-A9EC-4342-B034-730C3252CBD8}" srcOrd="11" destOrd="0" presId="urn:microsoft.com/office/officeart/2005/8/layout/list1"/>
    <dgm:cxn modelId="{4E7D2B4A-CDD3-461E-A642-7ED833EA0500}" type="presParOf" srcId="{9E32B6DD-ABD0-4A0C-9DB1-F35ADDBE0258}" destId="{54541C6E-9909-4D78-9B3A-CB0749D8BEDA}" srcOrd="12" destOrd="0" presId="urn:microsoft.com/office/officeart/2005/8/layout/list1"/>
    <dgm:cxn modelId="{14DA4734-E1FE-48A4-9785-44B87C5E4D98}" type="presParOf" srcId="{54541C6E-9909-4D78-9B3A-CB0749D8BEDA}" destId="{4BCC3934-0B08-41E9-9FF6-7A35591D06BA}" srcOrd="0" destOrd="0" presId="urn:microsoft.com/office/officeart/2005/8/layout/list1"/>
    <dgm:cxn modelId="{DC4E08AC-4600-4C28-9062-4762CECE4241}" type="presParOf" srcId="{54541C6E-9909-4D78-9B3A-CB0749D8BEDA}" destId="{98E34C30-E2D0-4E3F-9FB8-A93497CA1C79}" srcOrd="1" destOrd="0" presId="urn:microsoft.com/office/officeart/2005/8/layout/list1"/>
    <dgm:cxn modelId="{0F08BB4F-92F5-43AA-8D4F-72E4CBAA7ACF}" type="presParOf" srcId="{9E32B6DD-ABD0-4A0C-9DB1-F35ADDBE0258}" destId="{D5AD85EC-8AF0-4FDD-957A-38A30F738492}" srcOrd="13" destOrd="0" presId="urn:microsoft.com/office/officeart/2005/8/layout/list1"/>
    <dgm:cxn modelId="{1F7A84DA-7EAA-48F8-9607-9AB7527F4B40}" type="presParOf" srcId="{9E32B6DD-ABD0-4A0C-9DB1-F35ADDBE0258}" destId="{E7E3F2DF-4033-4016-A2CA-48F145B6E68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EAE72-4354-4501-B1AE-B7542AF5FF60}">
      <dsp:nvSpPr>
        <dsp:cNvPr id="0" name=""/>
        <dsp:cNvSpPr/>
      </dsp:nvSpPr>
      <dsp:spPr>
        <a:xfrm>
          <a:off x="0" y="424092"/>
          <a:ext cx="10947400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5BA06-7CF6-4E3A-AD1C-A65F50020993}">
      <dsp:nvSpPr>
        <dsp:cNvPr id="0" name=""/>
        <dsp:cNvSpPr/>
      </dsp:nvSpPr>
      <dsp:spPr>
        <a:xfrm>
          <a:off x="497123" y="99372"/>
          <a:ext cx="10442161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9650" tIns="0" rIns="289650" bIns="0" numCol="1" spcCol="1270" anchor="ctr" anchorCtr="0">
          <a:noAutofit/>
        </a:bodyPr>
        <a:lstStyle/>
        <a:p>
          <a:pPr marL="0" lvl="0" indent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Nazanin" panose="00000400000000000000" pitchFamily="2" charset="-78"/>
            </a:rPr>
            <a:t>به دلیل شرایط ناشی از شیوع بیماری کرونا، مرحله پذیرش حضوری حذف می‌شود.</a:t>
          </a:r>
          <a:endParaRPr lang="en-US" sz="2000" kern="1200" dirty="0">
            <a:cs typeface="B Nazanin" panose="00000400000000000000" pitchFamily="2" charset="-78"/>
          </a:endParaRPr>
        </a:p>
      </dsp:txBody>
      <dsp:txXfrm>
        <a:off x="528826" y="131075"/>
        <a:ext cx="10378755" cy="586034"/>
      </dsp:txXfrm>
    </dsp:sp>
    <dsp:sp modelId="{787A8DFF-C7CB-4F12-953C-7D5ACBCADB98}">
      <dsp:nvSpPr>
        <dsp:cNvPr id="0" name=""/>
        <dsp:cNvSpPr/>
      </dsp:nvSpPr>
      <dsp:spPr>
        <a:xfrm>
          <a:off x="0" y="1847636"/>
          <a:ext cx="10947400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AA966-C35D-422C-922A-C8269D6B7FDE}">
      <dsp:nvSpPr>
        <dsp:cNvPr id="0" name=""/>
        <dsp:cNvSpPr/>
      </dsp:nvSpPr>
      <dsp:spPr>
        <a:xfrm>
          <a:off x="497123" y="1097292"/>
          <a:ext cx="10442161" cy="10750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9650" tIns="0" rIns="289650" bIns="0" numCol="1" spcCol="1270" anchor="ctr" anchorCtr="0">
          <a:noAutofit/>
        </a:bodyPr>
        <a:lstStyle/>
        <a:p>
          <a:pPr marL="0" lvl="0" indent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Nazanin" panose="00000400000000000000" pitchFamily="2" charset="-78"/>
            </a:rPr>
            <a:t>تمام دانشجویانی که در مرحله پذیرش غیرحضوری مدارکشان را در سامانه گلستان بارگذاری کرده‌اند، به صورت انفرادی پذیرش خواهند شد.</a:t>
          </a:r>
        </a:p>
      </dsp:txBody>
      <dsp:txXfrm>
        <a:off x="549603" y="1149772"/>
        <a:ext cx="10337201" cy="970103"/>
      </dsp:txXfrm>
    </dsp:sp>
    <dsp:sp modelId="{8AC96011-FF4B-4437-AB20-8FC636F0911C}">
      <dsp:nvSpPr>
        <dsp:cNvPr id="0" name=""/>
        <dsp:cNvSpPr/>
      </dsp:nvSpPr>
      <dsp:spPr>
        <a:xfrm>
          <a:off x="0" y="3138654"/>
          <a:ext cx="10947400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698AA-9EED-4A8D-9952-E96080D40757}">
      <dsp:nvSpPr>
        <dsp:cNvPr id="0" name=""/>
        <dsp:cNvSpPr/>
      </dsp:nvSpPr>
      <dsp:spPr>
        <a:xfrm>
          <a:off x="497123" y="2520836"/>
          <a:ext cx="10442161" cy="9425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9650" tIns="0" rIns="289650" bIns="0" numCol="1" spcCol="1270" anchor="ctr" anchorCtr="0">
          <a:noAutofit/>
        </a:bodyPr>
        <a:lstStyle/>
        <a:p>
          <a:pPr marL="0" lvl="0" indent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Nazanin" panose="00000400000000000000" pitchFamily="2" charset="-78"/>
            </a:rPr>
            <a:t>کارشناسان آموزشی قادرند تا قبل از پذیرش نهایی دانشجو، از طریق گزارش 729 تکمیل پذیرش غیرحضوری را مشاهده و انتخاب واحد گروهی را در سامانه انجام دهند.</a:t>
          </a:r>
        </a:p>
      </dsp:txBody>
      <dsp:txXfrm>
        <a:off x="543134" y="2566847"/>
        <a:ext cx="10350139" cy="850516"/>
      </dsp:txXfrm>
    </dsp:sp>
    <dsp:sp modelId="{E7E3F2DF-4033-4016-A2CA-48F145B6E68A}">
      <dsp:nvSpPr>
        <dsp:cNvPr id="0" name=""/>
        <dsp:cNvSpPr/>
      </dsp:nvSpPr>
      <dsp:spPr>
        <a:xfrm>
          <a:off x="0" y="4596287"/>
          <a:ext cx="10947400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34C30-E2D0-4E3F-9FB8-A93497CA1C79}">
      <dsp:nvSpPr>
        <dsp:cNvPr id="0" name=""/>
        <dsp:cNvSpPr/>
      </dsp:nvSpPr>
      <dsp:spPr>
        <a:xfrm>
          <a:off x="583862" y="3811854"/>
          <a:ext cx="10355311" cy="1127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9650" tIns="0" rIns="289650" bIns="0" numCol="1" spcCol="1270" anchor="ctr" anchorCtr="0">
          <a:noAutofit/>
        </a:bodyPr>
        <a:lstStyle/>
        <a:p>
          <a:pPr marL="0" lvl="0" indent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Nazanin" panose="00000400000000000000" pitchFamily="2" charset="-78"/>
            </a:rPr>
            <a:t>فرایند پذیرش نهایی دانشجویان در سامانه گلستان و نحوه دریافت اصل مدارک متعاقبا اطلاع رسانی خواهد شد.</a:t>
          </a:r>
        </a:p>
      </dsp:txBody>
      <dsp:txXfrm>
        <a:off x="638916" y="3866908"/>
        <a:ext cx="10245203" cy="1017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aseline="0" dirty="0"/>
              <a:t>Slide Show mode, select the arrows to visit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5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6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aseline="0" dirty="0"/>
              <a:t>Slide Show mode, select the arrows to visit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ACDE1-108A-4ACC-9DB7-BDE9D0AE41A5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02/03/1442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DE9E4-9D28-4D5D-A8E4-3266FD97A89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2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ACDE1-108A-4ACC-9DB7-BDE9D0AE41A5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02/03/1442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DE9E4-9D28-4D5D-A8E4-3266FD97A89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75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ACDE1-108A-4ACC-9DB7-BDE9D0AE41A5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02/03/1442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DE9E4-9D28-4D5D-A8E4-3266FD97A89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3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ACDE1-108A-4ACC-9DB7-BDE9D0AE41A5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02/03/1442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DE9E4-9D28-4D5D-A8E4-3266FD97A89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9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ACDE1-108A-4ACC-9DB7-BDE9D0AE41A5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02/03/1442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DE9E4-9D28-4D5D-A8E4-3266FD97A89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F8C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ACDE1-108A-4ACC-9DB7-BDE9D0AE41A5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02/03/1442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DE9E4-9D28-4D5D-A8E4-3266FD97A89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8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ACDE1-108A-4ACC-9DB7-BDE9D0AE41A5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02/03/1442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DE9E4-9D28-4D5D-A8E4-3266FD97A89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ACDE1-108A-4ACC-9DB7-BDE9D0AE41A5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02/03/1442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DE9E4-9D28-4D5D-A8E4-3266FD97A89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ACDE1-108A-4ACC-9DB7-BDE9D0AE41A5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02/03/1442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DE9E4-9D28-4D5D-A8E4-3266FD97A89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0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ACDE1-108A-4ACC-9DB7-BDE9D0AE41A5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02/03/1442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DE9E4-9D28-4D5D-A8E4-3266FD97A89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3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ACDE1-108A-4ACC-9DB7-BDE9D0AE41A5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02/03/1442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DE9E4-9D28-4D5D-A8E4-3266FD97A89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0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 /><Relationship Id="rId3" Type="http://schemas.openxmlformats.org/officeDocument/2006/relationships/slideLayout" Target="../slideLayouts/slideLayout6.xml" /><Relationship Id="rId7" Type="http://schemas.openxmlformats.org/officeDocument/2006/relationships/slideLayout" Target="../slideLayouts/slideLayout10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5.xml" /><Relationship Id="rId1" Type="http://schemas.openxmlformats.org/officeDocument/2006/relationships/slideLayout" Target="../slideLayouts/slideLayout4.xml" /><Relationship Id="rId6" Type="http://schemas.openxmlformats.org/officeDocument/2006/relationships/slideLayout" Target="../slideLayouts/slideLayout9.xml" /><Relationship Id="rId11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7.xml" /><Relationship Id="rId9" Type="http://schemas.openxmlformats.org/officeDocument/2006/relationships/slideLayout" Target="../slideLayouts/slideLayout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ACDE1-108A-4ACC-9DB7-BDE9D0AE41A5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02/03/1442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DE9E4-9D28-4D5D-A8E4-3266FD97A89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6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lzahra.ac.ir/" TargetMode="External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4.xml" /><Relationship Id="rId6" Type="http://schemas.openxmlformats.org/officeDocument/2006/relationships/hyperlink" Target="https://edu1.alzahra.ac.ir/" TargetMode="External" /><Relationship Id="rId5" Type="http://schemas.openxmlformats.org/officeDocument/2006/relationships/hyperlink" Target="https://portal.saorg.ir/physicalhealth" TargetMode="External" /><Relationship Id="rId4" Type="http://schemas.openxmlformats.org/officeDocument/2006/relationships/hyperlink" Target="https://portal.saorg.ir/mentalhealth" TargetMode="Externa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7" Type="http://schemas.openxmlformats.org/officeDocument/2006/relationships/image" Target="../media/image18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g" /><Relationship Id="rId5" Type="http://schemas.openxmlformats.org/officeDocument/2006/relationships/image" Target="../media/image16.jpg" /><Relationship Id="rId4" Type="http://schemas.openxmlformats.org/officeDocument/2006/relationships/image" Target="../media/image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4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microsoft.com/office/2007/relationships/hdphoto" Target="../media/hdphoto1.wdp" /><Relationship Id="rId4" Type="http://schemas.openxmlformats.org/officeDocument/2006/relationships/image" Target="../media/image8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1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r="876"/>
          <a:stretch/>
        </p:blipFill>
        <p:spPr>
          <a:xfrm>
            <a:off x="381000" y="228600"/>
            <a:ext cx="11366500" cy="6248400"/>
          </a:xfrm>
        </p:spPr>
      </p:pic>
    </p:spTree>
    <p:extLst>
      <p:ext uri="{BB962C8B-B14F-4D97-AF65-F5344CB8AC3E}">
        <p14:creationId xmlns:p14="http://schemas.microsoft.com/office/powerpoint/2010/main" val="243420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4" y="219289"/>
            <a:ext cx="745002" cy="53983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807129" y="2027239"/>
            <a:ext cx="2722884" cy="12090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مطالعه دستورالعمل و راهنمای ثبت‌نام پذیرفته‎شدگان مندرج در</a:t>
            </a:r>
            <a:r>
              <a:rPr kumimoji="0" lang="fa-IR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وبگاه</a:t>
            </a: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معاونت آموزشی دانشگاه الزهرا به آدرس: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  <a:hlinkClick r:id="rId3"/>
              </a:rPr>
              <a:t>https://edu.alzahra.ac.ir/</a:t>
            </a: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505" y="1881433"/>
            <a:ext cx="2733015" cy="15006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تکمیل کارنامه سلامت بهداشت جسم و روان</a:t>
            </a:r>
            <a:r>
              <a:rPr kumimoji="0" lang="fa-IR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و پیشینه فعالیت‌های ورزشی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  <a:hlinkClick r:id="rId4"/>
              </a:rPr>
              <a:t>https://portal.saorg.ir/mentalhealth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  <a:hlinkClick r:id="rId5"/>
              </a:rPr>
              <a:t>https://portal.saorg.ir/physicalhealth</a:t>
            </a:r>
            <a:endParaRPr kumimoji="0" lang="fa-I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95757" y="1739936"/>
            <a:ext cx="1246125" cy="341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مرحله 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6098" y="1686174"/>
            <a:ext cx="1246125" cy="341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مرحله 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3353" y="342125"/>
            <a:ext cx="71652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فرایند ثبت‌نام پذیرفته‌شدگان آزمون سراسری سال 1399</a:t>
            </a:r>
            <a:endParaRPr kumimoji="0" lang="fa-I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7" name="Round Same Side Corner Rectangle 26"/>
          <p:cNvSpPr/>
          <p:nvPr/>
        </p:nvSpPr>
        <p:spPr>
          <a:xfrm>
            <a:off x="661988" y="875135"/>
            <a:ext cx="10868025" cy="551245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پس از اتمام کامل مراحل زیر (پایان مرحله نهم) ثبت‌نام پذیرفته‌شده قطعی خواهد شد و پذیرفته‌شده، دانشجوی دانشگاه الزهرا (س) محسوب می‌شود.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734558" y="2031924"/>
            <a:ext cx="2722884" cy="12043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ورود به سامانه گلستان دانشگاه الزهرا به آدرس: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  <a:hlinkClick r:id="rId6"/>
              </a:rPr>
              <a:t>https://edu1.alzahra.ac.ir/</a:t>
            </a: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807129" y="3939064"/>
            <a:ext cx="2722884" cy="8147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ورود به سامانه گلستان و دریافت برنامه کلاسی (گزارش 77)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57505" y="3934927"/>
            <a:ext cx="2722884" cy="8188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400" dirty="0">
                <a:solidFill>
                  <a:prstClr val="black"/>
                </a:solidFill>
                <a:cs typeface="B Nazanin" panose="00000400000000000000" pitchFamily="2" charset="-78"/>
              </a:rPr>
              <a:t>ثبت اطلاعات لازم، بارگذاری مدارک موردنیاز و تایید نهایی در سامانه گلستان توسط دانشجو</a:t>
            </a: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734558" y="3934927"/>
            <a:ext cx="2722884" cy="8188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چاپ و دریافت گواهی ثبت‌نام غیرحضوری از سامانه گلستان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869085" y="5480008"/>
            <a:ext cx="2722884" cy="968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شرکت منظم در کلاس‌های درسی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(به صورت مجازی)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34559" y="5480008"/>
            <a:ext cx="2722884" cy="968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مراجعه به وبگاه دانشگاه جهت اطلاع از نحوه و زمان ارسال فیزیکی اصل مدارک</a:t>
            </a:r>
            <a:r>
              <a:rPr kumimoji="0" lang="fa-IR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57505" y="5480008"/>
            <a:ext cx="2722884" cy="968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انجام مراحل پذیرش قطعی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4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طبق اطلاعیه های اداره پذیرش خواهد بود.</a:t>
            </a: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41606" y="1739935"/>
            <a:ext cx="1246125" cy="341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مرحله 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6097" y="3650456"/>
            <a:ext cx="1246125" cy="341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مرحله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43138" y="3724752"/>
            <a:ext cx="1246125" cy="341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مرحله 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595757" y="3686172"/>
            <a:ext cx="1246125" cy="341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مرحله 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590752" y="5278035"/>
            <a:ext cx="1246125" cy="341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مرحله 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541606" y="5278035"/>
            <a:ext cx="1246125" cy="341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مرحله 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6097" y="5278035"/>
            <a:ext cx="1246125" cy="6782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مرحله 9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(پذیرش قطعی)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687696" y="4126464"/>
            <a:ext cx="903056" cy="372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3659281" y="4152738"/>
            <a:ext cx="903056" cy="372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 rot="10800000">
            <a:off x="3625779" y="5778041"/>
            <a:ext cx="903056" cy="372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10800000">
            <a:off x="7668814" y="2441757"/>
            <a:ext cx="903056" cy="372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ight Arrow 36"/>
          <p:cNvSpPr/>
          <p:nvPr/>
        </p:nvSpPr>
        <p:spPr>
          <a:xfrm rot="10800000">
            <a:off x="3625779" y="2441756"/>
            <a:ext cx="903056" cy="372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10800000">
            <a:off x="7650396" y="5778040"/>
            <a:ext cx="903056" cy="372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1828967" y="3521676"/>
            <a:ext cx="471185" cy="289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 rot="5400000">
            <a:off x="10109036" y="4968688"/>
            <a:ext cx="471185" cy="289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9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0192" y="448056"/>
            <a:ext cx="6877119" cy="64008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latin typeface="Segoe UI Light" panose="020B0502040204020203" pitchFamily="34" charset="0"/>
                <a:cs typeface="B Nazanin" panose="00000400000000000000" pitchFamily="2" charset="-78"/>
              </a:rPr>
              <a:t>دیگر دانشگاه‌ها</a:t>
            </a:r>
            <a:endParaRPr lang="en-US" sz="3600" b="1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50" y="1511300"/>
            <a:ext cx="3337664" cy="222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49" y="1511300"/>
            <a:ext cx="3605851" cy="222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9" y="167545"/>
            <a:ext cx="1276350" cy="924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88" y="4000500"/>
            <a:ext cx="3440221" cy="222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4000500"/>
            <a:ext cx="3429000" cy="222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8" y="1511300"/>
            <a:ext cx="3605851" cy="222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0192" y="448056"/>
            <a:ext cx="6877119" cy="64008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latin typeface="Segoe UI Light" panose="020B0502040204020203" pitchFamily="34" charset="0"/>
                <a:cs typeface="B Nazanin" panose="00000400000000000000" pitchFamily="2" charset="-78"/>
              </a:rPr>
              <a:t>نکات مهم</a:t>
            </a:r>
            <a:endParaRPr lang="en-US" sz="3600" b="1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708191"/>
              </p:ext>
            </p:extLst>
          </p:nvPr>
        </p:nvGraphicFramePr>
        <p:xfrm>
          <a:off x="596900" y="1320801"/>
          <a:ext cx="10947400" cy="526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9" y="167545"/>
            <a:ext cx="1276350" cy="92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3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57856" y="1112124"/>
            <a:ext cx="6876288" cy="64008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chemeClr val="tx1"/>
                </a:solidFill>
                <a:latin typeface="Segoe UI Light" panose="020B0502040204020203" pitchFamily="34" charset="0"/>
                <a:cs typeface="B Nazanin" panose="00000400000000000000" pitchFamily="2" charset="-78"/>
              </a:rPr>
              <a:t>با سپاس از توجه شما</a:t>
            </a:r>
            <a:endParaRPr lang="en-US" b="1" dirty="0">
              <a:solidFill>
                <a:schemeClr val="tx1"/>
              </a:solidFill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329701"/>
            <a:ext cx="11663379" cy="42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57856" y="1112124"/>
            <a:ext cx="6876288" cy="64008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chemeClr val="tx1"/>
                </a:solidFill>
                <a:latin typeface="Segoe UI Light" panose="020B0502040204020203" pitchFamily="34" charset="0"/>
                <a:cs typeface="B Nazanin" panose="00000400000000000000" pitchFamily="2" charset="-78"/>
              </a:rPr>
              <a:t>حلول ماه مبارک ربیع‌الاول مبارک</a:t>
            </a:r>
            <a:endParaRPr lang="en-US" b="1" dirty="0">
              <a:solidFill>
                <a:schemeClr val="tx1"/>
              </a:solidFill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2" y="2342401"/>
            <a:ext cx="11695578" cy="42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516624"/>
            <a:ext cx="10515600" cy="3655326"/>
          </a:xfrm>
        </p:spPr>
        <p:txBody>
          <a:bodyPr anchor="ctr" anchorCtr="0"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4800" b="1" dirty="0"/>
              <a:t>ثبت‌نام الکترونیکی نودانشجویان</a:t>
            </a:r>
            <a:br>
              <a:rPr lang="fa-IR" sz="4800" b="1" dirty="0"/>
            </a:br>
            <a:r>
              <a:rPr lang="fa-IR" sz="4800" b="1" dirty="0"/>
              <a:t>دانشگاه الزهرا </a:t>
            </a:r>
            <a:br>
              <a:rPr lang="fa-IR" sz="4800" b="1" dirty="0"/>
            </a:br>
            <a:r>
              <a:rPr lang="fa-IR" sz="4800" b="1" dirty="0"/>
              <a:t>سال تحصیلی 1400-1399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286000"/>
            <a:ext cx="4690533" cy="351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771732"/>
            <a:ext cx="1276350" cy="92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3852176"/>
          </a:xfrm>
        </p:spPr>
        <p:txBody>
          <a:bodyPr anchor="ctr" anchorCtr="0">
            <a:normAutofit/>
          </a:bodyPr>
          <a:lstStyle/>
          <a:p>
            <a:pPr algn="ctr"/>
            <a:r>
              <a:rPr lang="fa-IR" sz="8000" b="1" dirty="0"/>
              <a:t>سپیدا</a:t>
            </a:r>
            <a:br>
              <a:rPr lang="fa-IR" sz="8000" b="1" dirty="0"/>
            </a:br>
            <a:br>
              <a:rPr lang="fa-IR" sz="4800" dirty="0"/>
            </a:br>
            <a:r>
              <a:rPr lang="fa-IR" sz="4800" u="sng" dirty="0"/>
              <a:t>س</a:t>
            </a:r>
            <a:r>
              <a:rPr lang="fa-IR" sz="4800" dirty="0"/>
              <a:t>یستم </a:t>
            </a:r>
            <a:r>
              <a:rPr lang="fa-IR" sz="4800" u="sng" dirty="0"/>
              <a:t>پ</a:t>
            </a:r>
            <a:r>
              <a:rPr lang="fa-IR" sz="4800" dirty="0"/>
              <a:t>رونده </a:t>
            </a:r>
            <a:r>
              <a:rPr lang="fa-IR" sz="4800" u="sng" dirty="0"/>
              <a:t>ی</a:t>
            </a:r>
            <a:r>
              <a:rPr lang="fa-IR" sz="4800" dirty="0"/>
              <a:t>کپارچه </a:t>
            </a:r>
            <a:r>
              <a:rPr lang="fa-IR" sz="4800" u="sng" dirty="0"/>
              <a:t>د</a:t>
            </a:r>
            <a:r>
              <a:rPr lang="fa-IR" sz="4800" dirty="0"/>
              <a:t>یجیتالی </a:t>
            </a:r>
            <a:r>
              <a:rPr lang="fa-IR" sz="4800" u="sng" dirty="0"/>
              <a:t>ا</a:t>
            </a:r>
            <a:r>
              <a:rPr lang="fa-IR" sz="4800" dirty="0"/>
              <a:t>لزهرا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771732"/>
            <a:ext cx="1276350" cy="92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1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3881" y="410328"/>
            <a:ext cx="6877119" cy="640080"/>
          </a:xfrm>
        </p:spPr>
        <p:txBody>
          <a:bodyPr/>
          <a:lstStyle/>
          <a:p>
            <a:pPr algn="r"/>
            <a:r>
              <a:rPr lang="fa-IR" b="1" dirty="0">
                <a:latin typeface="Segoe UI Light" panose="020B0502040204020203" pitchFamily="34" charset="0"/>
                <a:cs typeface="B Nazanin" panose="00000400000000000000" pitchFamily="2" charset="-78"/>
              </a:rPr>
              <a:t>پروژه های هفتگانه سپیدا</a:t>
            </a:r>
            <a:endParaRPr lang="en-US" b="1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1205264" y="1786776"/>
            <a:ext cx="9878433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1">
              <a:spcAft>
                <a:spcPts val="600"/>
              </a:spcAft>
              <a:buNone/>
              <a:defRPr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ثبت‌نام الکترونیکی نودانشجویان از سال تحصیلی 1400-1399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cs typeface="B Nazanin" panose="00000400000000000000" pitchFamily="2" charset="-78"/>
            </a:endParaRPr>
          </a:p>
        </p:txBody>
      </p:sp>
      <p:sp>
        <p:nvSpPr>
          <p:cNvPr id="36" name="Content Placeholder 17"/>
          <p:cNvSpPr txBox="1">
            <a:spLocks/>
          </p:cNvSpPr>
          <p:nvPr/>
        </p:nvSpPr>
        <p:spPr>
          <a:xfrm>
            <a:off x="1380783" y="2502401"/>
            <a:ext cx="9702914" cy="46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1">
              <a:spcAft>
                <a:spcPts val="2000"/>
              </a:spcAft>
              <a:buNone/>
              <a:defRPr/>
            </a:pPr>
            <a:r>
              <a:rPr lang="fa-I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سفارش و نصب قفسه‌های ریلی در مخزن بایگانی در طبقه همکف ساختمان مرکزی</a:t>
            </a:r>
            <a:endParaRPr lang="en-US" sz="23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32" name="Content Placeholder 17"/>
          <p:cNvSpPr txBox="1">
            <a:spLocks/>
          </p:cNvSpPr>
          <p:nvPr/>
        </p:nvSpPr>
        <p:spPr>
          <a:xfrm>
            <a:off x="1355276" y="3195282"/>
            <a:ext cx="9702914" cy="41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1">
              <a:spcAft>
                <a:spcPts val="600"/>
              </a:spcAft>
              <a:buNone/>
              <a:defRPr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لاغرسازی پرونده‌های دانشجویی ورودی‌های سال‌های 1343 تا 1398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cs typeface="B Nazanin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" y="1432312"/>
            <a:ext cx="2960599" cy="2298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Content Placeholder 17"/>
          <p:cNvSpPr txBox="1">
            <a:spLocks/>
          </p:cNvSpPr>
          <p:nvPr/>
        </p:nvSpPr>
        <p:spPr>
          <a:xfrm>
            <a:off x="1393625" y="3908130"/>
            <a:ext cx="9702914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1">
              <a:spcAft>
                <a:spcPts val="2000"/>
              </a:spcAft>
              <a:buNone/>
              <a:defRPr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اسکن پرونده‌های دانشجویی ورودی‌های سال‌های 1343 الی 1398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48" name="Content Placeholder 17"/>
          <p:cNvSpPr txBox="1">
            <a:spLocks/>
          </p:cNvSpPr>
          <p:nvPr/>
        </p:nvSpPr>
        <p:spPr>
          <a:xfrm>
            <a:off x="1401204" y="4518725"/>
            <a:ext cx="9702914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1">
              <a:spcAft>
                <a:spcPts val="2000"/>
              </a:spcAft>
              <a:buNone/>
              <a:defRPr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ورود اطلاعات دانشجویان ورودی سال‌های 1343 الی 1367 در سامانه گلستان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49" name="Content Placeholder 17"/>
          <p:cNvSpPr txBox="1">
            <a:spLocks/>
          </p:cNvSpPr>
          <p:nvPr/>
        </p:nvSpPr>
        <p:spPr>
          <a:xfrm>
            <a:off x="1401204" y="5220398"/>
            <a:ext cx="9702914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1">
              <a:spcAft>
                <a:spcPts val="2000"/>
              </a:spcAft>
              <a:buNone/>
              <a:defRPr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انتقال پرونده‌های 1343 الی 1369 به آرشیو ملی ایران (پس از لاغرسازی و اسکن)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50" name="Content Placeholder 17"/>
          <p:cNvSpPr txBox="1">
            <a:spLocks/>
          </p:cNvSpPr>
          <p:nvPr/>
        </p:nvSpPr>
        <p:spPr>
          <a:xfrm>
            <a:off x="521207" y="5914919"/>
            <a:ext cx="10536983" cy="563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1">
              <a:spcAft>
                <a:spcPts val="2000"/>
              </a:spcAft>
              <a:buNone/>
              <a:defRPr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بررسی چگونگی ایجاد لینک بین سامانه‌های گلستان و چارگون و نیازسنجی برای به کارگیری یک نرم‌افزار کمکی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54" name="Group 53" descr="Small circle with number 1 inside  indicating step 1"/>
          <p:cNvGrpSpPr/>
          <p:nvPr/>
        </p:nvGrpSpPr>
        <p:grpSpPr bwMode="blackWhite">
          <a:xfrm>
            <a:off x="11158398" y="2432546"/>
            <a:ext cx="558179" cy="409838"/>
            <a:chOff x="6953426" y="711274"/>
            <a:chExt cx="558179" cy="409838"/>
          </a:xfrm>
        </p:grpSpPr>
        <p:sp>
          <p:nvSpPr>
            <p:cNvPr id="55" name="Oval 54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Segoe UI Semibold" panose="020B0702040204020203" pitchFamily="34" charset="0"/>
                  <a:cs typeface="B Nazanin" panose="00000400000000000000" pitchFamily="2" charset="-78"/>
                </a:rPr>
                <a:t>2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57" name="Group 56" descr="Small circle with number 1 inside  indicating step 1"/>
          <p:cNvGrpSpPr/>
          <p:nvPr/>
        </p:nvGrpSpPr>
        <p:grpSpPr bwMode="blackWhite">
          <a:xfrm>
            <a:off x="11119519" y="1695881"/>
            <a:ext cx="558179" cy="409838"/>
            <a:chOff x="6953426" y="711274"/>
            <a:chExt cx="558179" cy="409838"/>
          </a:xfrm>
        </p:grpSpPr>
        <p:sp>
          <p:nvSpPr>
            <p:cNvPr id="58" name="Oval 57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Segoe UI Semibold" panose="020B0702040204020203" pitchFamily="34" charset="0"/>
                  <a:cs typeface="B Nazanin" panose="00000400000000000000" pitchFamily="2" charset="-78"/>
                </a:rPr>
                <a:t>1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60" name="Group 59" descr="Small circle with number 1 inside  indicating step 1"/>
          <p:cNvGrpSpPr/>
          <p:nvPr/>
        </p:nvGrpSpPr>
        <p:grpSpPr bwMode="blackWhite">
          <a:xfrm>
            <a:off x="11119519" y="3102513"/>
            <a:ext cx="558179" cy="409838"/>
            <a:chOff x="6953426" y="711274"/>
            <a:chExt cx="558179" cy="409838"/>
          </a:xfrm>
        </p:grpSpPr>
        <p:sp>
          <p:nvSpPr>
            <p:cNvPr id="61" name="Oval 60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Segoe UI Semibold" panose="020B0702040204020203" pitchFamily="34" charset="0"/>
                  <a:cs typeface="B Nazanin" panose="00000400000000000000" pitchFamily="2" charset="-78"/>
                </a:rPr>
                <a:t>3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63" name="Group 62" descr="Small circle with number 1 inside  indicating step 1"/>
          <p:cNvGrpSpPr/>
          <p:nvPr/>
        </p:nvGrpSpPr>
        <p:grpSpPr bwMode="blackWhite">
          <a:xfrm>
            <a:off x="11163416" y="3790873"/>
            <a:ext cx="558179" cy="409838"/>
            <a:chOff x="6953426" y="711274"/>
            <a:chExt cx="558179" cy="409838"/>
          </a:xfrm>
        </p:grpSpPr>
        <p:sp>
          <p:nvSpPr>
            <p:cNvPr id="64" name="Oval 6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Segoe UI Semibold" panose="020B0702040204020203" pitchFamily="34" charset="0"/>
                  <a:cs typeface="B Nazanin" panose="00000400000000000000" pitchFamily="2" charset="-78"/>
                </a:rPr>
                <a:t>4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66" name="Group 65" descr="Small circle with number 1 inside  indicating step 1"/>
          <p:cNvGrpSpPr/>
          <p:nvPr/>
        </p:nvGrpSpPr>
        <p:grpSpPr bwMode="blackWhite">
          <a:xfrm>
            <a:off x="11191161" y="5174383"/>
            <a:ext cx="558179" cy="409838"/>
            <a:chOff x="6953426" y="711274"/>
            <a:chExt cx="558179" cy="409838"/>
          </a:xfrm>
        </p:grpSpPr>
        <p:sp>
          <p:nvSpPr>
            <p:cNvPr id="67" name="Oval 6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Segoe UI Semibold" panose="020B0702040204020203" pitchFamily="34" charset="0"/>
                  <a:cs typeface="B Nazanin" panose="00000400000000000000" pitchFamily="2" charset="-78"/>
                </a:rPr>
                <a:t>6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69" name="Group 68" descr="Small circle with number 1 inside  indicating step 1"/>
          <p:cNvGrpSpPr/>
          <p:nvPr/>
        </p:nvGrpSpPr>
        <p:grpSpPr bwMode="blackWhite">
          <a:xfrm>
            <a:off x="11191161" y="4469733"/>
            <a:ext cx="558179" cy="409838"/>
            <a:chOff x="6953426" y="711274"/>
            <a:chExt cx="558179" cy="409838"/>
          </a:xfrm>
        </p:grpSpPr>
        <p:sp>
          <p:nvSpPr>
            <p:cNvPr id="70" name="Oval 69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Segoe UI Semibold" panose="020B0702040204020203" pitchFamily="34" charset="0"/>
                  <a:cs typeface="B Nazanin" panose="00000400000000000000" pitchFamily="2" charset="-78"/>
                </a:rPr>
                <a:t>5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72" name="Group 71" descr="Small circle with number 1 inside  indicating step 1"/>
          <p:cNvGrpSpPr/>
          <p:nvPr/>
        </p:nvGrpSpPr>
        <p:grpSpPr bwMode="blackWhite">
          <a:xfrm>
            <a:off x="11163416" y="5860989"/>
            <a:ext cx="558179" cy="409838"/>
            <a:chOff x="6953426" y="711274"/>
            <a:chExt cx="558179" cy="409838"/>
          </a:xfrm>
        </p:grpSpPr>
        <p:sp>
          <p:nvSpPr>
            <p:cNvPr id="73" name="Oval 72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Segoe UI Semibold" panose="020B0702040204020203" pitchFamily="34" charset="0"/>
                  <a:cs typeface="B Nazanin" panose="00000400000000000000" pitchFamily="2" charset="-78"/>
                </a:rPr>
                <a:t>7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9" y="167545"/>
            <a:ext cx="1276350" cy="92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015797" cy="640080"/>
          </a:xfrm>
        </p:spPr>
        <p:txBody>
          <a:bodyPr/>
          <a:lstStyle/>
          <a:p>
            <a:pPr algn="ctr"/>
            <a:r>
              <a:rPr lang="fa-IR" b="1" dirty="0">
                <a:latin typeface="Segoe UI Light" panose="020B0502040204020203" pitchFamily="34" charset="0"/>
                <a:cs typeface="B Nazanin" panose="00000400000000000000" pitchFamily="2" charset="-78"/>
              </a:rPr>
              <a:t>فرایند پیشین ثبت‌نام نودانشجویان در دانشگاه الزهرا </a:t>
            </a:r>
            <a:endParaRPr lang="en-US" b="1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9" y="1677744"/>
            <a:ext cx="4599737" cy="306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3" name="Group 32" descr="Small circle with number 1 inside  indicating step 1"/>
          <p:cNvGrpSpPr/>
          <p:nvPr/>
        </p:nvGrpSpPr>
        <p:grpSpPr bwMode="blackWhite">
          <a:xfrm>
            <a:off x="10797011" y="5044752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35" name="TextBox 34" descr="Number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dirty="0">
                  <a:solidFill>
                    <a:schemeClr val="bg1"/>
                  </a:solidFill>
                  <a:latin typeface="Segoe UI Semibold" panose="020B0702040204020203" pitchFamily="34" charset="0"/>
                  <a:cs typeface="B Nazanin" panose="00000400000000000000" pitchFamily="2" charset="-78"/>
                </a:rPr>
                <a:t>1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42" name="Content Placeholder 17"/>
          <p:cNvSpPr txBox="1">
            <a:spLocks/>
          </p:cNvSpPr>
          <p:nvPr/>
        </p:nvSpPr>
        <p:spPr>
          <a:xfrm>
            <a:off x="6376685" y="4994020"/>
            <a:ext cx="4764961" cy="1298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buNone/>
            </a:pPr>
            <a:r>
              <a:rPr lang="fa-I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ثبت‌نام غیرحضوری (الکترونیکی)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بارگذاری مدارک توسط نودانشجویان </a:t>
            </a:r>
            <a:b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</a:b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در سامانه گلستان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36" name="Group 35" descr="Small circle with number 2 inside  indicating step 2"/>
          <p:cNvGrpSpPr/>
          <p:nvPr/>
        </p:nvGrpSpPr>
        <p:grpSpPr bwMode="blackWhite">
          <a:xfrm>
            <a:off x="4277988" y="5040789"/>
            <a:ext cx="558179" cy="409838"/>
            <a:chOff x="6953426" y="711274"/>
            <a:chExt cx="558179" cy="409838"/>
          </a:xfrm>
        </p:grpSpPr>
        <p:sp>
          <p:nvSpPr>
            <p:cNvPr id="37" name="Oval 3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38" name="TextBox 37" descr="Number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dirty="0">
                  <a:solidFill>
                    <a:schemeClr val="bg1"/>
                  </a:solidFill>
                  <a:latin typeface="Segoe UI Semibold" panose="020B0702040204020203" pitchFamily="34" charset="0"/>
                  <a:cs typeface="B Nazanin" panose="00000400000000000000" pitchFamily="2" charset="-78"/>
                </a:rPr>
                <a:t>2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43" name="Content Placeholder 17"/>
          <p:cNvSpPr txBox="1">
            <a:spLocks/>
          </p:cNvSpPr>
          <p:nvPr/>
        </p:nvSpPr>
        <p:spPr>
          <a:xfrm>
            <a:off x="458533" y="5168628"/>
            <a:ext cx="5516807" cy="1765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ثبت‌نام حضوری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تحویل اصل و کپی مدارک بارگذاری شده به دانشگاه و تطبیق اصل مدارک ارائه شده توسط دانشکده‌ها</a:t>
            </a:r>
            <a:endParaRPr lang="en-US" sz="2400" dirty="0">
              <a:solidFill>
                <a:srgbClr val="D24726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8" y="1677744"/>
            <a:ext cx="4599739" cy="306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6" y="191874"/>
            <a:ext cx="1276350" cy="9248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015797" cy="640080"/>
          </a:xfrm>
        </p:spPr>
        <p:txBody>
          <a:bodyPr/>
          <a:lstStyle/>
          <a:p>
            <a:pPr algn="ctr"/>
            <a:r>
              <a:rPr lang="fa-IR" b="1" dirty="0">
                <a:latin typeface="Segoe UI Light" panose="020B0502040204020203" pitchFamily="34" charset="0"/>
                <a:cs typeface="B Nazanin" panose="00000400000000000000" pitchFamily="2" charset="-78"/>
              </a:rPr>
              <a:t>فرایند </a:t>
            </a:r>
            <a:r>
              <a:rPr lang="fa-IR" b="1" dirty="0">
                <a:solidFill>
                  <a:srgbClr val="FF0000"/>
                </a:solidFill>
                <a:latin typeface="Segoe UI Light" panose="020B0502040204020203" pitchFamily="34" charset="0"/>
                <a:cs typeface="B Nazanin" panose="00000400000000000000" pitchFamily="2" charset="-78"/>
              </a:rPr>
              <a:t>کنونی</a:t>
            </a:r>
            <a:r>
              <a:rPr lang="fa-IR" b="1" dirty="0">
                <a:latin typeface="Segoe UI Light" panose="020B0502040204020203" pitchFamily="34" charset="0"/>
                <a:cs typeface="B Nazanin" panose="00000400000000000000" pitchFamily="2" charset="-78"/>
              </a:rPr>
              <a:t> ثبت‌نام نودانشجویان در دانشگاه الزهرا </a:t>
            </a:r>
            <a:endParaRPr lang="en-US" b="1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9" y="1677744"/>
            <a:ext cx="4599737" cy="306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3" name="Group 32" descr="Small circle with number 1 inside  indicating step 1"/>
          <p:cNvGrpSpPr/>
          <p:nvPr/>
        </p:nvGrpSpPr>
        <p:grpSpPr bwMode="blackWhite">
          <a:xfrm>
            <a:off x="10797011" y="5044752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35" name="TextBox 34" descr="Number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dirty="0">
                  <a:solidFill>
                    <a:schemeClr val="bg1"/>
                  </a:solidFill>
                  <a:latin typeface="Segoe UI Semibold" panose="020B0702040204020203" pitchFamily="34" charset="0"/>
                  <a:cs typeface="B Nazanin" panose="00000400000000000000" pitchFamily="2" charset="-78"/>
                </a:rPr>
                <a:t>1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42" name="Content Placeholder 17"/>
          <p:cNvSpPr txBox="1">
            <a:spLocks/>
          </p:cNvSpPr>
          <p:nvPr/>
        </p:nvSpPr>
        <p:spPr>
          <a:xfrm>
            <a:off x="6376685" y="4994020"/>
            <a:ext cx="4764961" cy="1298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buNone/>
            </a:pPr>
            <a:r>
              <a:rPr lang="fa-I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ثبت‌نام غیرحضوری (الکترونیکی)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بارگذاری مدارک توسط نودانشجویان </a:t>
            </a:r>
            <a:b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</a:b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در سامانه گلستان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grpSp>
        <p:nvGrpSpPr>
          <p:cNvPr id="36" name="Group 35" descr="Small circle with number 2 inside  indicating step 2"/>
          <p:cNvGrpSpPr/>
          <p:nvPr/>
        </p:nvGrpSpPr>
        <p:grpSpPr bwMode="blackWhite">
          <a:xfrm>
            <a:off x="4277988" y="5040789"/>
            <a:ext cx="558179" cy="409838"/>
            <a:chOff x="6953426" y="711274"/>
            <a:chExt cx="558179" cy="409838"/>
          </a:xfrm>
        </p:grpSpPr>
        <p:sp>
          <p:nvSpPr>
            <p:cNvPr id="37" name="Oval 3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38" name="TextBox 37" descr="Number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dirty="0">
                  <a:solidFill>
                    <a:schemeClr val="bg1"/>
                  </a:solidFill>
                  <a:latin typeface="Segoe UI Semibold" panose="020B0702040204020203" pitchFamily="34" charset="0"/>
                  <a:cs typeface="B Nazanin" panose="00000400000000000000" pitchFamily="2" charset="-78"/>
                </a:rPr>
                <a:t>2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43" name="Content Placeholder 17"/>
          <p:cNvSpPr txBox="1">
            <a:spLocks/>
          </p:cNvSpPr>
          <p:nvPr/>
        </p:nvSpPr>
        <p:spPr>
          <a:xfrm>
            <a:off x="458533" y="5168628"/>
            <a:ext cx="5516807" cy="1765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ثبت‌نام حضوری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تحویل اصل و کپی مدارک بارگذاری شده به دانشگاه و تطبیق اصل مدارک ارائه شده توسط دانشکده‌ها</a:t>
            </a:r>
            <a:endParaRPr lang="en-US" sz="2400" dirty="0">
              <a:solidFill>
                <a:srgbClr val="D24726"/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8" y="1677744"/>
            <a:ext cx="4599739" cy="306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7" y="1908666"/>
            <a:ext cx="4599739" cy="4383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6" y="191874"/>
            <a:ext cx="1276350" cy="9248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997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8229" y="448056"/>
            <a:ext cx="7813221" cy="640080"/>
          </a:xfrm>
        </p:spPr>
        <p:txBody>
          <a:bodyPr/>
          <a:lstStyle/>
          <a:p>
            <a:pPr algn="r"/>
            <a:r>
              <a:rPr lang="fa-IR" b="1" dirty="0">
                <a:latin typeface="Segoe UI Light" panose="020B0502040204020203" pitchFamily="34" charset="0"/>
                <a:cs typeface="B Nazanin" panose="00000400000000000000" pitchFamily="2" charset="-78"/>
              </a:rPr>
              <a:t>اسکن مدارک لازم جهت ثبت‌نام نودانشجویان</a:t>
            </a:r>
            <a:endParaRPr lang="en-US" b="1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4" y="448056"/>
            <a:ext cx="1009482" cy="7314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Content Placeholder 17"/>
          <p:cNvSpPr txBox="1">
            <a:spLocks/>
          </p:cNvSpPr>
          <p:nvPr/>
        </p:nvSpPr>
        <p:spPr>
          <a:xfrm>
            <a:off x="464457" y="1415389"/>
            <a:ext cx="11136993" cy="4927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1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1. کارت ملی  </a:t>
            </a:r>
          </a:p>
          <a:p>
            <a:pPr marL="0" lvl="0" indent="0" algn="just" rtl="1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2. صفحه اول شناسنامه (در صورت داشتن توضیحات ارسال صفحه آخر نیز ضروری می‌باشد.)  </a:t>
            </a:r>
          </a:p>
          <a:p>
            <a:pPr marL="0" lvl="0" indent="0" algn="just" rtl="1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3. فایل عکس 4*3 </a:t>
            </a:r>
          </a:p>
          <a:p>
            <a:pPr marL="0" lvl="0" indent="0" algn="just" rtl="1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4. دانشنامه و ریز نمرات و یا گواهی موقت مقاطع قبلی</a:t>
            </a:r>
          </a:p>
          <a:p>
            <a:pPr marL="0" lvl="0" indent="0" algn="just" rtl="1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5. مدارک ایثارگری (برای پذیرفته شدگانی که سهمیه ورود ایشان ایثارگران درج شده است).</a:t>
            </a:r>
          </a:p>
          <a:p>
            <a:pPr marL="0" indent="0" algn="just" rtl="1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B Nazanin" panose="00000400000000000000" pitchFamily="2" charset="-78"/>
              </a:rPr>
              <a:t>6. کاربرگ تاییدشده اظهار آگاهی دانشجو از مقررات و آیین‌نامه (کارشناسی)</a:t>
            </a:r>
          </a:p>
          <a:p>
            <a:pPr marL="0" lvl="0" indent="0" algn="just" rtl="1">
              <a:lnSpc>
                <a:spcPct val="115000"/>
              </a:lnSpc>
              <a:spcAft>
                <a:spcPts val="0"/>
              </a:spcAft>
              <a:buNone/>
              <a:tabLst>
                <a:tab pos="2743200" algn="r"/>
              </a:tabLst>
            </a:pP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7. کاربرگ تایید رتبه اول تکمیل  و بارگذاری کاربرگ تعهد فراغت از تحصیل مخصوص دانشجویان سال آخر (تحصیلات تکمیلی)</a:t>
            </a: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  <a:tabLst>
                <a:tab pos="2743200" algn="r"/>
              </a:tabLst>
            </a:pP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8. تکمیل و بارگذاری کاربرگ آموزش رایگان ویژه دانشجویان روزانه </a:t>
            </a: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  <a:tabLst>
                <a:tab pos="2743200" algn="r"/>
              </a:tabLst>
            </a:pP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9. رسید ارسال پستی کاربرگ درخواست تاییدیه و ریز نمرات مقطع قبلی (تحصیلات تکمیلی)</a:t>
            </a:r>
          </a:p>
          <a:p>
            <a:pPr marL="0" lvl="0" indent="0" algn="just" rtl="1">
              <a:lnSpc>
                <a:spcPct val="115000"/>
              </a:lnSpc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t="31417" r="17452" b="32737"/>
          <a:stretch/>
        </p:blipFill>
        <p:spPr>
          <a:xfrm>
            <a:off x="683079" y="1506789"/>
            <a:ext cx="310515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5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93143" y="448056"/>
            <a:ext cx="8408307" cy="640080"/>
          </a:xfrm>
        </p:spPr>
        <p:txBody>
          <a:bodyPr>
            <a:normAutofit/>
          </a:bodyPr>
          <a:lstStyle/>
          <a:p>
            <a:pPr algn="r"/>
            <a:r>
              <a:rPr lang="fa-IR" b="1" dirty="0">
                <a:latin typeface="Segoe UI Light" panose="020B0502040204020203" pitchFamily="34" charset="0"/>
                <a:cs typeface="B Nazanin" panose="00000400000000000000" pitchFamily="2" charset="-78"/>
              </a:rPr>
              <a:t>بارگذاری کد رهگیری مدارک دانشجویی </a:t>
            </a:r>
            <a:endParaRPr lang="en-US" b="1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8419589" y="2381741"/>
            <a:ext cx="3181861" cy="710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کارنامه‌های سلامت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جسم و روان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ontent Placeholder 17"/>
          <p:cNvSpPr txBox="1">
            <a:spLocks/>
          </p:cNvSpPr>
          <p:nvPr/>
        </p:nvSpPr>
        <p:spPr>
          <a:xfrm>
            <a:off x="2304322" y="2484247"/>
            <a:ext cx="4524931" cy="403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Aft>
                <a:spcPts val="2000"/>
              </a:spcAft>
              <a:buNone/>
              <a:defRPr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مرامنامه انضباطی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17"/>
          <p:cNvSpPr txBox="1">
            <a:spLocks/>
          </p:cNvSpPr>
          <p:nvPr/>
        </p:nvSpPr>
        <p:spPr>
          <a:xfrm>
            <a:off x="435428" y="2495702"/>
            <a:ext cx="2948447" cy="56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Aft>
                <a:spcPts val="600"/>
              </a:spcAft>
              <a:buNone/>
              <a:defRPr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پیشینه فعالیت های ورزشی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 descr="Small circle with number 1 inside  indicating step 1"/>
          <p:cNvGrpSpPr/>
          <p:nvPr/>
        </p:nvGrpSpPr>
        <p:grpSpPr bwMode="blackWhite">
          <a:xfrm>
            <a:off x="5629392" y="1680592"/>
            <a:ext cx="558179" cy="409838"/>
            <a:chOff x="6953426" y="711274"/>
            <a:chExt cx="558179" cy="409838"/>
          </a:xfrm>
        </p:grpSpPr>
        <p:sp>
          <p:nvSpPr>
            <p:cNvPr id="75" name="Oval 74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Segoe UI Semibold" panose="020B0702040204020203" pitchFamily="34" charset="0"/>
                  <a:cs typeface="B Nazanin" panose="00000400000000000000" pitchFamily="2" charset="-78"/>
                </a:rPr>
                <a:t>2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83" name="Group 82" descr="Small circle with number 1 inside  indicating step 1"/>
          <p:cNvGrpSpPr/>
          <p:nvPr/>
        </p:nvGrpSpPr>
        <p:grpSpPr bwMode="blackWhite">
          <a:xfrm>
            <a:off x="9780558" y="1687980"/>
            <a:ext cx="558179" cy="409838"/>
            <a:chOff x="6953426" y="711274"/>
            <a:chExt cx="558179" cy="409838"/>
          </a:xfrm>
        </p:grpSpPr>
        <p:sp>
          <p:nvSpPr>
            <p:cNvPr id="84" name="Oval 8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Segoe UI Semibold" panose="020B0702040204020203" pitchFamily="34" charset="0"/>
                  <a:cs typeface="B Nazanin" panose="00000400000000000000" pitchFamily="2" charset="-78"/>
                </a:rPr>
                <a:t>1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86" name="Group 85" descr="Small circle with number 1 inside  indicating step 1"/>
          <p:cNvGrpSpPr/>
          <p:nvPr/>
        </p:nvGrpSpPr>
        <p:grpSpPr bwMode="blackWhite">
          <a:xfrm>
            <a:off x="1680617" y="1656376"/>
            <a:ext cx="558179" cy="409838"/>
            <a:chOff x="6953426" y="711274"/>
            <a:chExt cx="558179" cy="409838"/>
          </a:xfrm>
        </p:grpSpPr>
        <p:sp>
          <p:nvSpPr>
            <p:cNvPr id="87" name="Oval 8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Segoe UI Semibold" panose="020B0702040204020203" pitchFamily="34" charset="0"/>
                  <a:cs typeface="B Nazanin" panose="00000400000000000000" pitchFamily="2" charset="-78"/>
                </a:rPr>
                <a:t>3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4" y="448056"/>
            <a:ext cx="1009482" cy="7314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18" y="2912035"/>
            <a:ext cx="3137965" cy="3137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04" y="3092724"/>
            <a:ext cx="2928509" cy="29285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420" y="3063956"/>
            <a:ext cx="2957277" cy="29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620</Words>
  <Application>Microsoft Office PowerPoint</Application>
  <PresentationFormat>Widescreen</PresentationFormat>
  <Paragraphs>89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WelcomeDoc</vt:lpstr>
      <vt:lpstr>Office Theme</vt:lpstr>
      <vt:lpstr>PowerPoint Presentation</vt:lpstr>
      <vt:lpstr>حلول ماه مبارک ربیع‌الاول مبارک</vt:lpstr>
      <vt:lpstr>ثبت‌نام الکترونیکی نودانشجویان دانشگاه الزهرا  سال تحصیلی 1400-1399</vt:lpstr>
      <vt:lpstr>سپیدا  سیستم پرونده یکپارچه دیجیتالی الزهرا</vt:lpstr>
      <vt:lpstr>پروژه های هفتگانه سپیدا</vt:lpstr>
      <vt:lpstr>فرایند پیشین ثبت‌نام نودانشجویان در دانشگاه الزهرا </vt:lpstr>
      <vt:lpstr>فرایند کنونی ثبت‌نام نودانشجویان در دانشگاه الزهرا </vt:lpstr>
      <vt:lpstr>اسکن مدارک لازم جهت ثبت‌نام نودانشجویان</vt:lpstr>
      <vt:lpstr>بارگذاری کد رهگیری مدارک دانشجویی </vt:lpstr>
      <vt:lpstr>PowerPoint Presentation</vt:lpstr>
      <vt:lpstr>دیگر دانشگاه‌ها</vt:lpstr>
      <vt:lpstr>نکات مهم</vt:lpstr>
      <vt:lpstr>با سپاس از توجه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keywords/>
  <cp:lastModifiedBy>Unknown User</cp:lastModifiedBy>
  <cp:revision>2</cp:revision>
  <dcterms:created xsi:type="dcterms:W3CDTF">2020-10-12T09:25:19Z</dcterms:created>
  <dcterms:modified xsi:type="dcterms:W3CDTF">2020-10-18T12:22:36Z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